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75" r:id="rId5"/>
    <p:sldId id="272" r:id="rId6"/>
    <p:sldId id="271" r:id="rId7"/>
    <p:sldId id="274" r:id="rId8"/>
    <p:sldId id="273" r:id="rId9"/>
    <p:sldId id="257" r:id="rId10"/>
    <p:sldId id="258" r:id="rId11"/>
    <p:sldId id="259" r:id="rId12"/>
    <p:sldId id="260" r:id="rId13"/>
    <p:sldId id="261" r:id="rId14"/>
    <p:sldId id="262" r:id="rId15"/>
    <p:sldId id="263" r:id="rId16"/>
    <p:sldId id="264" r:id="rId17"/>
    <p:sldId id="276" r:id="rId18"/>
    <p:sldId id="265" r:id="rId19"/>
    <p:sldId id="266" r:id="rId20"/>
    <p:sldId id="277" r:id="rId21"/>
    <p:sldId id="278"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12/02/2016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www.google.com.co/url?url=http://www.laicos.org/gccap26euprofecia.htm&amp;rct=j&amp;frm=1&amp;q=&amp;esrc=s&amp;sa=U&amp;ved=0ahUKEwiek-qWw_DKAhWGHR4KHerRDEYQwW4IHzAF&amp;usg=AFQjCNFTeh_ueSvil47RHAl3Eq0_l7UkhA"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6024" y="2492896"/>
            <a:ext cx="7772400" cy="1470025"/>
          </a:xfrm>
        </p:spPr>
        <p:txBody>
          <a:bodyPr>
            <a:noAutofit/>
          </a:bodyPr>
          <a:lstStyle/>
          <a:p>
            <a:r>
              <a:rPr lang="es-CO" sz="5400" b="1" dirty="0" smtClean="0"/>
              <a:t>LAS DIE ENFERMEDADES</a:t>
            </a:r>
            <a:br>
              <a:rPr lang="es-CO" sz="5400" b="1" dirty="0" smtClean="0"/>
            </a:br>
            <a:r>
              <a:rPr lang="es-CO" sz="5400" b="1" dirty="0" smtClean="0"/>
              <a:t> </a:t>
            </a:r>
            <a:r>
              <a:rPr lang="es-CO" sz="4000" b="1" dirty="0" smtClean="0">
                <a:solidFill>
                  <a:srgbClr val="FF0000"/>
                </a:solidFill>
              </a:rPr>
              <a:t>MÁS ATERRADORAS DEL MUNDO</a:t>
            </a:r>
            <a:endParaRPr lang="es-CO" sz="4000" b="1" dirty="0">
              <a:solidFill>
                <a:srgbClr val="FF0000"/>
              </a:solidFill>
            </a:endParaRPr>
          </a:p>
        </p:txBody>
      </p:sp>
      <p:sp>
        <p:nvSpPr>
          <p:cNvPr id="4" name="3 Intercalar"/>
          <p:cNvSpPr/>
          <p:nvPr/>
        </p:nvSpPr>
        <p:spPr>
          <a:xfrm rot="16200000">
            <a:off x="4415408" y="1149896"/>
            <a:ext cx="457200" cy="7200800"/>
          </a:xfrm>
          <a:prstGeom prst="flowChartCol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764" y="1196752"/>
            <a:ext cx="7224713"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297855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6000" b="1" dirty="0" smtClean="0"/>
              <a:t>introducción</a:t>
            </a:r>
            <a:endParaRPr lang="es-CO" sz="6000" b="1" dirty="0"/>
          </a:p>
        </p:txBody>
      </p:sp>
      <p:sp>
        <p:nvSpPr>
          <p:cNvPr id="3" name="2 Marcador de contenido"/>
          <p:cNvSpPr>
            <a:spLocks noGrp="1"/>
          </p:cNvSpPr>
          <p:nvPr>
            <p:ph idx="1"/>
          </p:nvPr>
        </p:nvSpPr>
        <p:spPr>
          <a:xfrm>
            <a:off x="457200" y="1600200"/>
            <a:ext cx="8229600" cy="4853136"/>
          </a:xfrm>
          <a:solidFill>
            <a:schemeClr val="accent3">
              <a:lumMod val="60000"/>
              <a:lumOff val="40000"/>
            </a:schemeClr>
          </a:solidFill>
          <a:scene3d>
            <a:camera prst="orthographicFront"/>
            <a:lightRig rig="threePt" dir="t"/>
          </a:scene3d>
          <a:sp3d>
            <a:bevelT prst="slope"/>
          </a:sp3d>
        </p:spPr>
        <p:txBody>
          <a:bodyPr>
            <a:normAutofit fontScale="92500" lnSpcReduction="10000"/>
          </a:bodyPr>
          <a:lstStyle/>
          <a:p>
            <a:pPr marL="400050" lvl="1" indent="0">
              <a:buNone/>
            </a:pPr>
            <a:r>
              <a:rPr lang="es-CO" u="sng" dirty="0"/>
              <a:t>El hombre salió de la mano de su Creador perfecto en su estructura y hermoso en su forma. El hecho de que durante seis mil años haya soportado el peso siempre creciente de la enfermedad y el crimen, es una prueba concluyente del poder de resistencia del cual fue dotado. </a:t>
            </a:r>
            <a:endParaRPr lang="es-CO" u="sng" dirty="0" smtClean="0"/>
          </a:p>
          <a:p>
            <a:pPr marL="0" indent="0">
              <a:buNone/>
            </a:pPr>
            <a:r>
              <a:rPr lang="es-CO" dirty="0" smtClean="0"/>
              <a:t>Y </a:t>
            </a:r>
            <a:r>
              <a:rPr lang="es-CO" dirty="0"/>
              <a:t>aun cuando los antediluvianos generalmente se entregaron al pecado en forma irrefrenada, pasaron más de dos mil años antes que la violación de las leyes naturales produjera consecuencias sensibles. </a:t>
            </a:r>
            <a:r>
              <a:rPr lang="es-CO" u="sng" dirty="0"/>
              <a:t>Si Adán no hubiera poseído originalmente un poder físico mayor que el que los hombres tienen ahora, la raza se habría extinguido. </a:t>
            </a:r>
          </a:p>
        </p:txBody>
      </p:sp>
    </p:spTree>
    <p:extLst>
      <p:ext uri="{BB962C8B-B14F-4D97-AF65-F5344CB8AC3E}">
        <p14:creationId xmlns:p14="http://schemas.microsoft.com/office/powerpoint/2010/main" val="173416401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a:t>Moisés, el primer historiador, presenta un relato bien definido de la vida social e individual de los primeros días de "la historia del mundo, pero no encontrarnos ningún caso en que un infante hubiera nacido </a:t>
            </a:r>
            <a:r>
              <a:rPr lang="es-CO" dirty="0">
                <a:solidFill>
                  <a:srgbClr val="FF0000"/>
                </a:solidFill>
              </a:rPr>
              <a:t>ciego, mudo, lisiado o imbécil</a:t>
            </a:r>
            <a:r>
              <a:rPr lang="es-CO" dirty="0"/>
              <a:t>. </a:t>
            </a:r>
            <a:r>
              <a:rPr lang="es-CO" dirty="0" smtClean="0"/>
              <a:t>No </a:t>
            </a:r>
            <a:r>
              <a:rPr lang="es-CO" dirty="0"/>
              <a:t>se registra un sólo caso de muerte natural en la infancia, en la niñez o al comienzo de la edad </a:t>
            </a:r>
            <a:r>
              <a:rPr lang="es-CO" dirty="0" smtClean="0"/>
              <a:t>adulta.</a:t>
            </a:r>
          </a:p>
          <a:p>
            <a:pPr marL="400050" lvl="1" indent="0">
              <a:buNone/>
            </a:pPr>
            <a:r>
              <a:rPr lang="es-CO" sz="3100" dirty="0" smtClean="0"/>
              <a:t>Las </a:t>
            </a:r>
            <a:r>
              <a:rPr lang="es-CO" sz="3100" dirty="0"/>
              <a:t>noticias necrológicas del libro de Génesis están concebidas de esta manera: </a:t>
            </a:r>
            <a:r>
              <a:rPr lang="es-CO" sz="3100" dirty="0" smtClean="0"/>
              <a:t>«Y </a:t>
            </a:r>
            <a:r>
              <a:rPr lang="es-CO" sz="3100" dirty="0"/>
              <a:t>fueron todos los días que </a:t>
            </a:r>
            <a:r>
              <a:rPr lang="es-CO" sz="3100" dirty="0" smtClean="0"/>
              <a:t>vivió Adán </a:t>
            </a:r>
            <a:r>
              <a:rPr lang="es-CO" sz="3100" dirty="0"/>
              <a:t>novecientos treinta años; y </a:t>
            </a:r>
            <a:r>
              <a:rPr lang="es-CO" sz="3100" dirty="0" smtClean="0"/>
              <a:t>murió» </a:t>
            </a:r>
            <a:r>
              <a:rPr lang="es-CO" sz="3100" dirty="0" smtClean="0">
                <a:solidFill>
                  <a:srgbClr val="FF0000"/>
                </a:solidFill>
              </a:rPr>
              <a:t>(Gen.5:5). </a:t>
            </a:r>
            <a:r>
              <a:rPr lang="es-CO" sz="3100" dirty="0" smtClean="0"/>
              <a:t>«Y </a:t>
            </a:r>
            <a:r>
              <a:rPr lang="es-CO" sz="3100" dirty="0"/>
              <a:t>fueron todos los días de Set novecientos doce años; y </a:t>
            </a:r>
            <a:r>
              <a:rPr lang="es-CO" sz="3100" dirty="0" smtClean="0"/>
              <a:t>murió» </a:t>
            </a:r>
            <a:r>
              <a:rPr lang="es-CO" sz="3100" dirty="0" smtClean="0">
                <a:solidFill>
                  <a:srgbClr val="FF0000"/>
                </a:solidFill>
              </a:rPr>
              <a:t>(Gén.5:7). </a:t>
            </a:r>
          </a:p>
          <a:p>
            <a:pPr marL="400050" lvl="1" indent="0">
              <a:buNone/>
            </a:pPr>
            <a:r>
              <a:rPr lang="es-CO" sz="3100" dirty="0" smtClean="0"/>
              <a:t>Acerca </a:t>
            </a:r>
            <a:r>
              <a:rPr lang="es-CO" sz="3100" dirty="0"/>
              <a:t>de </a:t>
            </a:r>
            <a:r>
              <a:rPr lang="es-CO" sz="3100" dirty="0" smtClean="0"/>
              <a:t>Abrahán, </a:t>
            </a:r>
            <a:r>
              <a:rPr lang="es-CO" sz="3100" dirty="0"/>
              <a:t>el </a:t>
            </a:r>
            <a:r>
              <a:rPr lang="es-CO" sz="3100" dirty="0" smtClean="0"/>
              <a:t>Registro Sagrado </a:t>
            </a:r>
            <a:r>
              <a:rPr lang="es-CO" sz="3100" dirty="0"/>
              <a:t>establece: </a:t>
            </a:r>
            <a:r>
              <a:rPr lang="es-CO" sz="3100" dirty="0" smtClean="0"/>
              <a:t>«Murió </a:t>
            </a:r>
            <a:r>
              <a:rPr lang="es-CO" sz="3100" dirty="0"/>
              <a:t>en buena vejez, anciano </a:t>
            </a:r>
            <a:r>
              <a:rPr lang="es-CO" sz="3100" dirty="0" smtClean="0"/>
              <a:t>y lleno </a:t>
            </a:r>
            <a:r>
              <a:rPr lang="es-CO" sz="3100" dirty="0"/>
              <a:t>de </a:t>
            </a:r>
            <a:r>
              <a:rPr lang="es-CO" sz="3100" dirty="0" smtClean="0"/>
              <a:t>años» </a:t>
            </a:r>
            <a:r>
              <a:rPr lang="es-CO" sz="3100" dirty="0" smtClean="0">
                <a:solidFill>
                  <a:srgbClr val="FF0000"/>
                </a:solidFill>
              </a:rPr>
              <a:t>(Gen.25:8). </a:t>
            </a:r>
            <a:r>
              <a:rPr lang="es-CO" sz="3100" b="1" dirty="0" smtClean="0">
                <a:solidFill>
                  <a:srgbClr val="0070C0"/>
                </a:solidFill>
              </a:rPr>
              <a:t>Y no se registra que hubieran tenido ni siquiera una gripa</a:t>
            </a:r>
            <a:r>
              <a:rPr lang="es-CO" sz="3100" dirty="0" smtClean="0">
                <a:solidFill>
                  <a:srgbClr val="FF0000"/>
                </a:solidFill>
              </a:rPr>
              <a:t>. </a:t>
            </a:r>
            <a:r>
              <a:rPr lang="es-CO" sz="3100" dirty="0" smtClean="0"/>
              <a:t>Era </a:t>
            </a:r>
            <a:r>
              <a:rPr lang="es-CO" sz="3100" dirty="0"/>
              <a:t>tan raro que un hijo muriera antes que su padre, que un hecho tal era considerado digno de ser registrado:" </a:t>
            </a:r>
            <a:r>
              <a:rPr lang="es-CO" sz="3100" dirty="0" smtClean="0"/>
              <a:t> «Murió </a:t>
            </a:r>
            <a:r>
              <a:rPr lang="es-CO" sz="3100" dirty="0"/>
              <a:t>Harán antes que su padre </a:t>
            </a:r>
            <a:r>
              <a:rPr lang="es-CO" sz="3100" dirty="0" smtClean="0"/>
              <a:t>Taré» </a:t>
            </a:r>
            <a:r>
              <a:rPr lang="es-CO" sz="3100" dirty="0" smtClean="0">
                <a:solidFill>
                  <a:srgbClr val="FF0000"/>
                </a:solidFill>
              </a:rPr>
              <a:t>(Gén.11:28). </a:t>
            </a:r>
            <a:r>
              <a:rPr lang="es-CO" sz="3100" dirty="0"/>
              <a:t>Los patriarcas desde Adán hasta Noé, con pocas excepciones, vivieron casi mil años. Desde entonces el promedio de la vida ha estado </a:t>
            </a:r>
            <a:r>
              <a:rPr lang="es-CO" sz="3100" dirty="0" smtClean="0"/>
              <a:t>decreciendo, más y más. </a:t>
            </a:r>
            <a:endParaRPr lang="es-CO" sz="3100" dirty="0"/>
          </a:p>
          <a:p>
            <a:endParaRPr lang="es-CO" sz="3600" dirty="0"/>
          </a:p>
        </p:txBody>
      </p:sp>
    </p:spTree>
    <p:extLst>
      <p:ext uri="{BB962C8B-B14F-4D97-AF65-F5344CB8AC3E}">
        <p14:creationId xmlns:p14="http://schemas.microsoft.com/office/powerpoint/2010/main" val="30337576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507288" cy="6552728"/>
          </a:xfrm>
          <a:solidFill>
            <a:schemeClr val="accent4">
              <a:lumMod val="20000"/>
              <a:lumOff val="80000"/>
            </a:schemeClr>
          </a:solidFill>
          <a:scene3d>
            <a:camera prst="orthographicFront"/>
            <a:lightRig rig="threePt" dir="t"/>
          </a:scene3d>
          <a:sp3d>
            <a:bevelT w="139700" prst="cross"/>
          </a:sp3d>
        </p:spPr>
        <p:txBody>
          <a:bodyPr>
            <a:normAutofit fontScale="85000" lnSpcReduction="20000"/>
          </a:bodyPr>
          <a:lstStyle/>
          <a:p>
            <a:pPr marL="0" indent="0">
              <a:buNone/>
            </a:pPr>
            <a:endParaRPr lang="es-CO" sz="2800" dirty="0" smtClean="0"/>
          </a:p>
          <a:p>
            <a:pPr marL="0" indent="0">
              <a:buNone/>
            </a:pPr>
            <a:r>
              <a:rPr lang="es-CO" sz="2800" dirty="0" smtClean="0"/>
              <a:t>Además de los mencionados anteriormente, citemos dos más, que se distinguieron por tener una vida de obediencia a los mandamientos de Dios y por ende, libres de enfermedades y una vejes y muerte natural:</a:t>
            </a:r>
          </a:p>
          <a:p>
            <a:pPr marL="400050" lvl="1" indent="0">
              <a:buNone/>
            </a:pPr>
            <a:r>
              <a:rPr lang="es-CO" sz="2400" b="1" dirty="0"/>
              <a:t> </a:t>
            </a:r>
            <a:r>
              <a:rPr lang="es-CO" sz="2400" b="1" dirty="0" smtClean="0">
                <a:solidFill>
                  <a:srgbClr val="FF0000"/>
                </a:solidFill>
              </a:rPr>
              <a:t>Gen.35:28, 29</a:t>
            </a:r>
            <a:r>
              <a:rPr lang="es-CO" sz="2400" dirty="0"/>
              <a:t>. «Y fueron los días de Isaac </a:t>
            </a:r>
            <a:r>
              <a:rPr lang="es-CO" sz="2400" u="sng" dirty="0"/>
              <a:t>ciento ochenta años</a:t>
            </a:r>
            <a:r>
              <a:rPr lang="es-CO" sz="2400" dirty="0"/>
              <a:t>. </a:t>
            </a:r>
            <a:r>
              <a:rPr lang="es-CO" sz="2400" dirty="0" smtClean="0"/>
              <a:t>29 Y </a:t>
            </a:r>
            <a:r>
              <a:rPr lang="es-CO" sz="2400" dirty="0"/>
              <a:t>exhaló Isaac el espíritu, y murió, y fue recogido a su pueblo, </a:t>
            </a:r>
            <a:r>
              <a:rPr lang="es-CO" sz="2400" u="sng" dirty="0"/>
              <a:t>viejo y lleno de días</a:t>
            </a:r>
            <a:r>
              <a:rPr lang="es-CO" sz="2400" dirty="0"/>
              <a:t>; y lo sepultaron Esaú y Jacob sus </a:t>
            </a:r>
            <a:r>
              <a:rPr lang="es-CO" sz="2400" dirty="0" smtClean="0"/>
              <a:t>hijos».</a:t>
            </a:r>
          </a:p>
          <a:p>
            <a:pPr marL="400050" lvl="1" indent="0">
              <a:buNone/>
            </a:pPr>
            <a:endParaRPr lang="es-CO" sz="2400" dirty="0" smtClean="0"/>
          </a:p>
          <a:p>
            <a:pPr marL="400050" lvl="1" indent="0">
              <a:buNone/>
            </a:pPr>
            <a:r>
              <a:rPr lang="es-CO" sz="2400" b="1" dirty="0" smtClean="0">
                <a:solidFill>
                  <a:srgbClr val="FF0000"/>
                </a:solidFill>
              </a:rPr>
              <a:t>Job.42</a:t>
            </a:r>
            <a:r>
              <a:rPr lang="es-CO" sz="2400" dirty="0"/>
              <a:t>: </a:t>
            </a:r>
            <a:r>
              <a:rPr lang="es-CO" sz="2400" dirty="0" smtClean="0"/>
              <a:t>«Después </a:t>
            </a:r>
            <a:r>
              <a:rPr lang="es-CO" sz="2400" dirty="0"/>
              <a:t>de esto vivió Job </a:t>
            </a:r>
            <a:r>
              <a:rPr lang="es-CO" sz="2400" b="1" dirty="0"/>
              <a:t>ciento cuarenta años</a:t>
            </a:r>
            <a:r>
              <a:rPr lang="es-CO" sz="2400" dirty="0"/>
              <a:t>, y vio a sus hijos, y a los hijos de sus hijos, hasta la cuarta generación</a:t>
            </a:r>
            <a:r>
              <a:rPr lang="es-CO" sz="2400" dirty="0" smtClean="0"/>
              <a:t>. </a:t>
            </a:r>
            <a:r>
              <a:rPr lang="es-CO" sz="2400" dirty="0"/>
              <a:t>17 Y murió </a:t>
            </a:r>
            <a:r>
              <a:rPr lang="es-CO" sz="2400" u="sng" dirty="0"/>
              <a:t>Job viejo y lleno de </a:t>
            </a:r>
            <a:r>
              <a:rPr lang="es-CO" sz="2400" u="sng" dirty="0" smtClean="0"/>
              <a:t>días</a:t>
            </a:r>
            <a:r>
              <a:rPr lang="es-CO" sz="2400" dirty="0" smtClean="0"/>
              <a:t>».</a:t>
            </a:r>
          </a:p>
          <a:p>
            <a:pPr marL="400050" lvl="1" indent="0">
              <a:buNone/>
            </a:pPr>
            <a:endParaRPr lang="es-CO" sz="2400" dirty="0"/>
          </a:p>
          <a:p>
            <a:pPr marL="400050" lvl="1" indent="0">
              <a:buNone/>
            </a:pPr>
            <a:r>
              <a:rPr lang="es-CO" b="1" u="sng" dirty="0" smtClean="0"/>
              <a:t>¿Cuál era el estilo </a:t>
            </a:r>
            <a:r>
              <a:rPr lang="es-CO" b="1" u="sng" dirty="0" smtClean="0"/>
              <a:t>de vida de </a:t>
            </a:r>
            <a:r>
              <a:rPr lang="es-CO" b="1" u="sng" dirty="0" smtClean="0"/>
              <a:t>Job?</a:t>
            </a:r>
            <a:r>
              <a:rPr lang="es-CO" b="1" dirty="0" smtClean="0"/>
              <a:t>. </a:t>
            </a:r>
            <a:r>
              <a:rPr lang="es-CO" dirty="0">
                <a:solidFill>
                  <a:srgbClr val="FF0000"/>
                </a:solidFill>
              </a:rPr>
              <a:t>Cap.1:verso 8</a:t>
            </a:r>
            <a:r>
              <a:rPr lang="es-CO" dirty="0"/>
              <a:t>. </a:t>
            </a:r>
            <a:r>
              <a:rPr lang="es-CO" dirty="0" smtClean="0"/>
              <a:t>«Y </a:t>
            </a:r>
            <a:r>
              <a:rPr lang="es-CO" dirty="0"/>
              <a:t>Jehová dijo a Satanás: ¿No has considerado a mi siervo Job, </a:t>
            </a:r>
            <a:r>
              <a:rPr lang="es-CO" u="sng" dirty="0"/>
              <a:t>que no hay otro como él en la tierra, varón perfecto y recto, temeroso de Dios y apartado del </a:t>
            </a:r>
            <a:r>
              <a:rPr lang="es-CO" u="sng" dirty="0" smtClean="0"/>
              <a:t>mal</a:t>
            </a:r>
            <a:r>
              <a:rPr lang="es-CO" dirty="0" smtClean="0"/>
              <a:t>». La enfermedad de Job, durante siete años, no fue por causa de desobedecer los mandamientos de Dios, sino una enfermedad, «sobrenatural</a:t>
            </a:r>
            <a:r>
              <a:rPr lang="es-CO" dirty="0" smtClean="0"/>
              <a:t>», colocada por Satanás, con el propósito de que Job, se separará de su Creador. </a:t>
            </a:r>
            <a:endParaRPr lang="es-CO" dirty="0" smtClean="0"/>
          </a:p>
          <a:p>
            <a:pPr marL="0" indent="0">
              <a:buNone/>
            </a:pPr>
            <a:r>
              <a:rPr lang="es-CO" sz="2800" dirty="0" smtClean="0"/>
              <a:t> </a:t>
            </a:r>
            <a:endParaRPr lang="es-CO" sz="2800" dirty="0"/>
          </a:p>
        </p:txBody>
      </p:sp>
    </p:spTree>
    <p:extLst>
      <p:ext uri="{BB962C8B-B14F-4D97-AF65-F5344CB8AC3E}">
        <p14:creationId xmlns:p14="http://schemas.microsoft.com/office/powerpoint/2010/main" val="126470561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836713"/>
            <a:ext cx="4968552" cy="3168352"/>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dirty="0"/>
              <a:t>En el tiempo de la primera venida de Cristo, la raza humana había degenerado tanto, que no solamente ancianos, sino también personas de edad media y jóvenes eran llevados desde todas las ciudades al Salvador, para ser sanados de sus enfermedades. </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908720"/>
            <a:ext cx="2868910" cy="309634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13508" y="4437112"/>
            <a:ext cx="5790939" cy="2308324"/>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Muchos trabajaban bajo una increíble carga de miseria</a:t>
            </a:r>
            <a:r>
              <a:rPr lang="es-CO" sz="2400" dirty="0" smtClean="0"/>
              <a:t>. </a:t>
            </a:r>
            <a:r>
              <a:rPr lang="es-CO" sz="2400" dirty="0">
                <a:solidFill>
                  <a:srgbClr val="FF0000"/>
                </a:solidFill>
              </a:rPr>
              <a:t>Juan </a:t>
            </a:r>
            <a:r>
              <a:rPr lang="es-CO" sz="2400" dirty="0" smtClean="0">
                <a:solidFill>
                  <a:srgbClr val="FF0000"/>
                </a:solidFill>
              </a:rPr>
              <a:t>5:3,5</a:t>
            </a:r>
            <a:r>
              <a:rPr lang="es-CO" sz="2400" dirty="0" smtClean="0"/>
              <a:t>: </a:t>
            </a:r>
            <a:r>
              <a:rPr lang="es-CO" sz="2400" dirty="0"/>
              <a:t>En estos yacía una multitud de enfermos, ciegos, cojos y paralíticos, que esperaban el movimiento del agua </a:t>
            </a:r>
            <a:r>
              <a:rPr lang="es-CO" sz="2400" dirty="0" smtClean="0"/>
              <a:t>5 Había </a:t>
            </a:r>
            <a:r>
              <a:rPr lang="es-CO" sz="2400" dirty="0"/>
              <a:t>allí un hombre que hacía treinta y ocho años que estaba enfermo.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437112"/>
            <a:ext cx="2304256" cy="2211437"/>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206731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slope"/>
          </a:sp3d>
        </p:spPr>
        <p:txBody>
          <a:bodyPr>
            <a:noAutofit/>
          </a:bodyPr>
          <a:lstStyle/>
          <a:p>
            <a:r>
              <a:rPr lang="es-CO" sz="3600" b="1" dirty="0" smtClean="0"/>
              <a:t>¿Cuál es la causa de las enfermedades?</a:t>
            </a:r>
            <a:endParaRPr lang="es-CO" sz="3600" b="1" dirty="0"/>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lvl="1"/>
            <a:r>
              <a:rPr lang="es-CO" dirty="0"/>
              <a:t>La violación de las leyes físicas, con su consecuente sufrimiento y su muerte prematura, ha prevalecido por tanto tiempo, que estos resultados se consideran como la suerte común de la humanidad; pero Dios no creó a la raza en una condición tan débil. </a:t>
            </a:r>
            <a:endParaRPr lang="es-CO" dirty="0" smtClean="0"/>
          </a:p>
          <a:p>
            <a:r>
              <a:rPr lang="es-CO" dirty="0" smtClean="0"/>
              <a:t>Este </a:t>
            </a:r>
            <a:r>
              <a:rPr lang="es-CO" dirty="0"/>
              <a:t>estado de cosas no es obra de la Providencia, sino del hombre. </a:t>
            </a:r>
            <a:r>
              <a:rPr lang="es-CO" dirty="0">
                <a:solidFill>
                  <a:srgbClr val="FF0000"/>
                </a:solidFill>
              </a:rPr>
              <a:t>Es el producto de hábitos erróneos: es la consecuencia de violar las leyes que Dios ha formulado para gobernar la existencia del hombre. Una transgresión continua de las leyes naturales es una transgresión continua de la ley de Dios</a:t>
            </a:r>
            <a:r>
              <a:rPr lang="es-CO" dirty="0"/>
              <a:t>. Si los hombres hubieran sido siempre obedientes a la ley de los Diez Mandamientos, practicando en su vida los principios de aquellos preceptos, la maldición de la enfermedad que ahora inunda al mundo no existiría. </a:t>
            </a:r>
          </a:p>
          <a:p>
            <a:endParaRPr lang="es-CO" dirty="0"/>
          </a:p>
          <a:p>
            <a:endParaRPr lang="es-CO" dirty="0"/>
          </a:p>
          <a:p>
            <a:endParaRPr lang="es-CO" dirty="0"/>
          </a:p>
        </p:txBody>
      </p:sp>
    </p:spTree>
    <p:extLst>
      <p:ext uri="{BB962C8B-B14F-4D97-AF65-F5344CB8AC3E}">
        <p14:creationId xmlns:p14="http://schemas.microsoft.com/office/powerpoint/2010/main" val="260640869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sz="3200" dirty="0"/>
              <a:t>Una transgresión continua de las leyes naturales es una transgresión continua de la ley de Dios. </a:t>
            </a:r>
          </a:p>
        </p:txBody>
      </p:sp>
      <p:sp>
        <p:nvSpPr>
          <p:cNvPr id="3" name="2 Marcador de contenido"/>
          <p:cNvSpPr>
            <a:spLocks noGrp="1"/>
          </p:cNvSpPr>
          <p:nvPr>
            <p:ph idx="1"/>
          </p:nvPr>
        </p:nvSpPr>
        <p:spPr>
          <a:xfrm>
            <a:off x="457200" y="1600200"/>
            <a:ext cx="3034680" cy="4781128"/>
          </a:xfrm>
          <a:solidFill>
            <a:schemeClr val="bg2">
              <a:lumMod val="75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a:t>Si los hombres hubieran sido siempre obedientes a la ley de los Diez Mandamientos, practicando en su vida los principios de aquellos preceptos, la maldición de la enfermedad que ahora inunda al mundo no </a:t>
            </a:r>
            <a:r>
              <a:rPr lang="es-CO" dirty="0" smtClean="0"/>
              <a:t>existiría. La ley de Dios es como una cadena. </a:t>
            </a:r>
          </a:p>
          <a:p>
            <a:pPr marL="0" indent="0" algn="ctr">
              <a:buNone/>
            </a:pPr>
            <a:r>
              <a:rPr lang="es-CO" b="1" dirty="0" smtClean="0">
                <a:solidFill>
                  <a:srgbClr val="FF0000"/>
                </a:solidFill>
              </a:rPr>
              <a:t>(ver Sant.2:10,11).</a:t>
            </a:r>
            <a:endParaRPr lang="es-CO"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2034" y="1628800"/>
            <a:ext cx="2880320" cy="209929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3" y="1628799"/>
            <a:ext cx="2241029" cy="209929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descr="Resultado de imagen para violación a los mandamientos de Dio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9952" y="3933056"/>
            <a:ext cx="4248471" cy="244827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716037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sz="3600" b="1" dirty="0" smtClean="0"/>
              <a:t>Al no observar las leyes de la salud, la consecuencia inevitable es la enfermedad</a:t>
            </a:r>
            <a:endParaRPr lang="es-CO" sz="3600" b="1" dirty="0"/>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w="165100" prst="coolSlant"/>
          </a:sp3d>
        </p:spPr>
        <p:txBody>
          <a:bodyPr>
            <a:normAutofit/>
          </a:bodyPr>
          <a:lstStyle/>
          <a:p>
            <a:pPr marL="400050" lvl="1" indent="0">
              <a:buNone/>
            </a:pPr>
            <a:r>
              <a:rPr lang="es-CO" dirty="0"/>
              <a:t>"¿</a:t>
            </a:r>
            <a:r>
              <a:rPr lang="es-CO" b="1" dirty="0">
                <a:latin typeface="Agency FB" pitchFamily="34" charset="0"/>
              </a:rPr>
              <a:t>O ignoras que nuestro cuerpo es templo del Espíritu Santo, el cual está en vosotros, el cual tenéis de Dios, y que no sois vuestros? Porque habéis sido comprados por precio; glorificad, pues, a Dios en vuestro cuerpo y en vuestro espíritu los cuales son de Dios</a:t>
            </a:r>
            <a:r>
              <a:rPr lang="es-CO" dirty="0"/>
              <a:t>" </a:t>
            </a:r>
            <a:r>
              <a:rPr lang="es-CO" dirty="0" smtClean="0">
                <a:solidFill>
                  <a:srgbClr val="FF0000"/>
                </a:solidFill>
              </a:rPr>
              <a:t>(</a:t>
            </a:r>
            <a:r>
              <a:rPr lang="es-CO" dirty="0">
                <a:solidFill>
                  <a:srgbClr val="FF0000"/>
                </a:solidFill>
              </a:rPr>
              <a:t>1 Cor: 6:19, 20). </a:t>
            </a:r>
            <a:endParaRPr lang="es-CO" sz="3200" dirty="0" smtClean="0"/>
          </a:p>
          <a:p>
            <a:pPr marL="0" indent="0">
              <a:buNone/>
            </a:pPr>
            <a:endParaRPr lang="es-CO" sz="2800" dirty="0" smtClean="0"/>
          </a:p>
          <a:p>
            <a:pPr marL="0" indent="0">
              <a:buNone/>
            </a:pPr>
            <a:r>
              <a:rPr lang="es-CO" sz="2800" dirty="0" smtClean="0"/>
              <a:t>Cuando </a:t>
            </a:r>
            <a:r>
              <a:rPr lang="es-CO" sz="2800" dirty="0"/>
              <a:t>los hombres siguen una conducta que consume </a:t>
            </a:r>
            <a:r>
              <a:rPr lang="es-CO" sz="2800" dirty="0" smtClean="0"/>
              <a:t>innecesariamente </a:t>
            </a:r>
            <a:r>
              <a:rPr lang="es-CO" sz="2800" dirty="0"/>
              <a:t>su vitalidad o entenebrece su intelecto, pecan contra Dios; no lo glorifican en su cuerpo y en su espíritu, que son de Dios. </a:t>
            </a:r>
          </a:p>
          <a:p>
            <a:endParaRPr lang="es-CO" dirty="0"/>
          </a:p>
        </p:txBody>
      </p:sp>
    </p:spTree>
    <p:extLst>
      <p:ext uri="{BB962C8B-B14F-4D97-AF65-F5344CB8AC3E}">
        <p14:creationId xmlns:p14="http://schemas.microsoft.com/office/powerpoint/2010/main" val="36033308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a:t>LAS DIE ENFERMEDADES</a:t>
            </a:r>
            <a:br>
              <a:rPr lang="es-CO" sz="3200" b="1" dirty="0"/>
            </a:br>
            <a:r>
              <a:rPr lang="es-CO" sz="3200" b="1" dirty="0"/>
              <a:t> MÁS ATERRADORAS DEL MUNDO</a:t>
            </a:r>
          </a:p>
        </p:txBody>
      </p:sp>
      <p:sp>
        <p:nvSpPr>
          <p:cNvPr id="3" name="2 Marcador de contenido"/>
          <p:cNvSpPr>
            <a:spLocks noGrp="1"/>
          </p:cNvSpPr>
          <p:nvPr>
            <p:ph idx="1"/>
          </p:nvPr>
        </p:nvSpPr>
        <p:spPr>
          <a:xfrm>
            <a:off x="251520" y="2708921"/>
            <a:ext cx="5829300" cy="1977007"/>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fontAlgn="base"/>
            <a:r>
              <a:rPr lang="es-CO" dirty="0" smtClean="0"/>
              <a:t>El </a:t>
            </a:r>
            <a:r>
              <a:rPr lang="es-CO" dirty="0"/>
              <a:t>Síndrome es causado por el deseo sostenido de suicidio y depresión persistente. Las personas con este diagnóstico se quejan de que lo perdieron todo, incluida sus propiedades materiales y una parte o todo el cuerpo. </a:t>
            </a:r>
          </a:p>
        </p:txBody>
      </p:sp>
      <p:pic>
        <p:nvPicPr>
          <p:cNvPr id="1026" name="Picture 2" descr="http://universitam.com/academicos/wp-content/uploads/2010/09/MUERTO-300x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780928"/>
            <a:ext cx="2808311" cy="1905000"/>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653" y="1556792"/>
            <a:ext cx="8280920" cy="1077218"/>
          </a:xfrm>
          <a:prstGeom prst="rect">
            <a:avLst/>
          </a:prstGeom>
        </p:spPr>
        <p:txBody>
          <a:bodyPr wrap="square">
            <a:spAutoFit/>
          </a:bodyPr>
          <a:lstStyle/>
          <a:p>
            <a:r>
              <a:rPr lang="es-CO" sz="3200" b="1" dirty="0">
                <a:solidFill>
                  <a:srgbClr val="FF0000"/>
                </a:solidFill>
              </a:rPr>
              <a:t>10. El Síndrome del cadáver viviente: común entre las personas que creen que han muerto.</a:t>
            </a:r>
            <a:endParaRPr lang="es-CO" sz="2800" b="1" dirty="0">
              <a:solidFill>
                <a:srgbClr val="FF0000"/>
              </a:solidFill>
            </a:endParaRPr>
          </a:p>
        </p:txBody>
      </p:sp>
      <p:sp>
        <p:nvSpPr>
          <p:cNvPr id="5" name="4 Rectángulo"/>
          <p:cNvSpPr/>
          <p:nvPr/>
        </p:nvSpPr>
        <p:spPr>
          <a:xfrm>
            <a:off x="251521" y="4826675"/>
            <a:ext cx="8712966" cy="193899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Ellos creen que están muertos y no es sólo su cuerpo. El Malentendido progresa a tal punto que el paciente puede decir, y siente como su cuerpo se ha descompuesto. Según se dice,  sienten el olor de su propia carne podrida y sienten </a:t>
            </a:r>
            <a:r>
              <a:rPr lang="es-CO" sz="2400" dirty="0" smtClean="0"/>
              <a:t>los gusanos</a:t>
            </a:r>
            <a:r>
              <a:rPr lang="es-CO" sz="2400" dirty="0"/>
              <a:t> devorándolos por dentro.</a:t>
            </a:r>
          </a:p>
        </p:txBody>
      </p:sp>
    </p:spTree>
    <p:extLst>
      <p:ext uri="{BB962C8B-B14F-4D97-AF65-F5344CB8AC3E}">
        <p14:creationId xmlns:p14="http://schemas.microsoft.com/office/powerpoint/2010/main" val="183023298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a:solidFill>
                  <a:srgbClr val="FF0000"/>
                </a:solidFill>
              </a:rPr>
              <a:t>9. La enfermedad que causa quemaduras por sol, como a los vampiros</a:t>
            </a:r>
            <a:r>
              <a:rPr lang="es-CO" sz="3600" b="1" dirty="0" smtClean="0">
                <a:solidFill>
                  <a:srgbClr val="FF0000"/>
                </a:solidFill>
              </a:rPr>
              <a:t>.</a:t>
            </a:r>
            <a:endParaRPr lang="es-CO" sz="3600" b="1" dirty="0">
              <a:solidFill>
                <a:srgbClr val="FF0000"/>
              </a:solidFill>
            </a:endParaRPr>
          </a:p>
        </p:txBody>
      </p:sp>
      <p:sp>
        <p:nvSpPr>
          <p:cNvPr id="3" name="2 Marcador de contenido"/>
          <p:cNvSpPr>
            <a:spLocks noGrp="1"/>
          </p:cNvSpPr>
          <p:nvPr>
            <p:ph idx="1"/>
          </p:nvPr>
        </p:nvSpPr>
        <p:spPr>
          <a:xfrm>
            <a:off x="457200" y="1600200"/>
            <a:ext cx="5554960" cy="2416325"/>
          </a:xfrm>
          <a:solidFill>
            <a:schemeClr val="accent3">
              <a:lumMod val="60000"/>
              <a:lumOff val="40000"/>
            </a:schemeClr>
          </a:solidFill>
          <a:scene3d>
            <a:camera prst="orthographicFront"/>
            <a:lightRig rig="threePt" dir="t"/>
          </a:scene3d>
          <a:sp3d>
            <a:bevelT w="165100" prst="coolSlant"/>
          </a:sp3d>
        </p:spPr>
        <p:txBody>
          <a:bodyPr>
            <a:normAutofit fontScale="92500" lnSpcReduction="20000"/>
          </a:bodyPr>
          <a:lstStyle/>
          <a:p>
            <a:pPr fontAlgn="base"/>
            <a:r>
              <a:rPr lang="es-CO" dirty="0" smtClean="0"/>
              <a:t>Algunas </a:t>
            </a:r>
            <a:r>
              <a:rPr lang="es-CO" dirty="0"/>
              <a:t>personas en este mundo se ven obligados a tomar medidas extraordinarias para evitar el sol. Estar bajo la influencia de la luz del sol, les crea ampollas en la piel. </a:t>
            </a:r>
          </a:p>
        </p:txBody>
      </p:sp>
      <p:pic>
        <p:nvPicPr>
          <p:cNvPr id="2050" name="Picture 2" descr="http://universitam.com/academicos/wp-content/uploads/2010/09/vampire-300x2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628800"/>
            <a:ext cx="2713484" cy="2387725"/>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4725144"/>
            <a:ext cx="7632848" cy="1815882"/>
          </a:xfrm>
          <a:prstGeom prst="rect">
            <a:avLst/>
          </a:prstGeom>
          <a:solidFill>
            <a:schemeClr val="accent3">
              <a:lumMod val="60000"/>
              <a:lumOff val="40000"/>
            </a:schemeClr>
          </a:solidFill>
          <a:scene3d>
            <a:camera prst="orthographicFront"/>
            <a:lightRig rig="threePt" dir="t"/>
          </a:scene3d>
          <a:sp3d>
            <a:bevelT w="165100" prst="coolSlant"/>
          </a:sp3d>
        </p:spPr>
        <p:txBody>
          <a:bodyPr wrap="square">
            <a:spAutoFit/>
          </a:bodyPr>
          <a:lstStyle/>
          <a:p>
            <a:r>
              <a:rPr lang="es-CO" sz="2800" dirty="0"/>
              <a:t>Muchos de ellos sienten el dolor, cuando la piel se comienza a “quemar”. Ello recuerda una de las características de un vampiro </a:t>
            </a:r>
            <a:r>
              <a:rPr lang="es-CO" sz="2800" dirty="0" smtClean="0"/>
              <a:t>(Hollywood), </a:t>
            </a:r>
            <a:r>
              <a:rPr lang="es-CO" sz="2800" dirty="0"/>
              <a:t>así que la enfermedad debe a ello su nombre.</a:t>
            </a:r>
          </a:p>
        </p:txBody>
      </p:sp>
    </p:spTree>
    <p:extLst>
      <p:ext uri="{BB962C8B-B14F-4D97-AF65-F5344CB8AC3E}">
        <p14:creationId xmlns:p14="http://schemas.microsoft.com/office/powerpoint/2010/main" val="135085791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a:solidFill>
                  <a:srgbClr val="FF0000"/>
                </a:solidFill>
              </a:rPr>
              <a:t>8. La frustración Salto francés: la reflexión </a:t>
            </a:r>
            <a:r>
              <a:rPr lang="es-CO" sz="3600" b="1" dirty="0" smtClean="0">
                <a:solidFill>
                  <a:srgbClr val="FF0000"/>
                </a:solidFill>
              </a:rPr>
              <a:t>agravada</a:t>
            </a:r>
            <a:endParaRPr lang="es-CO" sz="3600" b="1" dirty="0">
              <a:solidFill>
                <a:srgbClr val="FF0000"/>
              </a:solidFill>
            </a:endParaRPr>
          </a:p>
        </p:txBody>
      </p:sp>
      <p:sp>
        <p:nvSpPr>
          <p:cNvPr id="3" name="2 Marcador de contenido"/>
          <p:cNvSpPr>
            <a:spLocks noGrp="1"/>
          </p:cNvSpPr>
          <p:nvPr>
            <p:ph idx="1"/>
          </p:nvPr>
        </p:nvSpPr>
        <p:spPr>
          <a:xfrm>
            <a:off x="457200" y="1600201"/>
            <a:ext cx="5987008" cy="1972816"/>
          </a:xfrm>
          <a:solidFill>
            <a:schemeClr val="accent3">
              <a:lumMod val="60000"/>
              <a:lumOff val="40000"/>
            </a:schemeClr>
          </a:solidFill>
          <a:scene3d>
            <a:camera prst="orthographicFront"/>
            <a:lightRig rig="threePt" dir="t"/>
          </a:scene3d>
          <a:sp3d>
            <a:bevelT w="165100" prst="coolSlant"/>
          </a:sp3d>
        </p:spPr>
        <p:txBody>
          <a:bodyPr>
            <a:normAutofit fontScale="85000" lnSpcReduction="10000"/>
          </a:bodyPr>
          <a:lstStyle/>
          <a:p>
            <a:pPr fontAlgn="base"/>
            <a:r>
              <a:rPr lang="es-CO" dirty="0" smtClean="0"/>
              <a:t>El </a:t>
            </a:r>
            <a:r>
              <a:rPr lang="es-CO" dirty="0"/>
              <a:t>principal síntoma de la enfermedad – es que a los pacientes les da mucho miedo, de repente ver algo o escuchar el ruido. Mucho más que la gente común.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628800"/>
            <a:ext cx="2160240" cy="194421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861048"/>
            <a:ext cx="8208912" cy="2677656"/>
          </a:xfrm>
          <a:prstGeom prst="rect">
            <a:avLst/>
          </a:prstGeom>
          <a:solidFill>
            <a:schemeClr val="accent3">
              <a:lumMod val="60000"/>
              <a:lumOff val="40000"/>
            </a:schemeClr>
          </a:solidFill>
          <a:scene3d>
            <a:camera prst="orthographicFront"/>
            <a:lightRig rig="threePt" dir="t"/>
          </a:scene3d>
          <a:sp3d>
            <a:bevelT w="165100" prst="coolSlant"/>
          </a:sp3d>
        </p:spPr>
        <p:txBody>
          <a:bodyPr wrap="square">
            <a:spAutoFit/>
          </a:bodyPr>
          <a:lstStyle/>
          <a:p>
            <a:r>
              <a:rPr lang="es-CO" sz="2400" dirty="0"/>
              <a:t>Los pacientes con estos diagnósticos se aterrorizan cuando alguien se coloca detrás de ellos y hablan de manera súbita, entonces empiezan a gritar, agitando las manos y repitiendo las mismas palabras. Necesitan mucho tiempo para calmarse. La enfermedad se registró por primera vez en Maine de origen franco-canadiense, pero las personas con reacciones extrañas se han encontrado también en otras partes del mundo.</a:t>
            </a:r>
          </a:p>
        </p:txBody>
      </p:sp>
    </p:spTree>
    <p:extLst>
      <p:ext uri="{BB962C8B-B14F-4D97-AF65-F5344CB8AC3E}">
        <p14:creationId xmlns:p14="http://schemas.microsoft.com/office/powerpoint/2010/main" val="176382343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solidFill>
                  <a:srgbClr val="FF0000"/>
                </a:solidFill>
              </a:rPr>
              <a:t>7. Líneas Blaschke: caracteriza por sus rayas extrañas en todo el </a:t>
            </a:r>
            <a:r>
              <a:rPr lang="es-CO" b="1" dirty="0" smtClean="0">
                <a:solidFill>
                  <a:srgbClr val="FF0000"/>
                </a:solidFill>
              </a:rPr>
              <a:t>cuerpo</a:t>
            </a:r>
            <a:endParaRPr lang="es-CO" b="1" dirty="0">
              <a:solidFill>
                <a:srgbClr val="FF0000"/>
              </a:solidFill>
            </a:endParaRPr>
          </a:p>
        </p:txBody>
      </p:sp>
      <p:sp>
        <p:nvSpPr>
          <p:cNvPr id="3" name="2 Marcador de contenido"/>
          <p:cNvSpPr>
            <a:spLocks noGrp="1"/>
          </p:cNvSpPr>
          <p:nvPr>
            <p:ph idx="1"/>
          </p:nvPr>
        </p:nvSpPr>
        <p:spPr>
          <a:xfrm>
            <a:off x="457200" y="1600201"/>
            <a:ext cx="5554960" cy="2692896"/>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pPr fontAlgn="base"/>
            <a:r>
              <a:rPr lang="es-CO" dirty="0" smtClean="0"/>
              <a:t>Las </a:t>
            </a:r>
            <a:r>
              <a:rPr lang="es-CO" dirty="0"/>
              <a:t>Líneas Blaschke son muy raras, y la anatomía no puede explicar este fenómeno, descubierto en 1901 por Alfred Blaschke, un dermatólogo alemán. Las Líneas Blaschke – una imagen invisible inherente en el ADN humano. </a:t>
            </a:r>
          </a:p>
        </p:txBody>
      </p:sp>
      <p:pic>
        <p:nvPicPr>
          <p:cNvPr id="3074" name="Picture 2" descr="http://universitam.com/academicos/wp-content/uploads/2010/09/blaschkos-lines1-214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628800"/>
            <a:ext cx="2038350" cy="266429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4653136"/>
            <a:ext cx="7582966" cy="193899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Muchas de las enfermedades adquiridas y heredadas de la piel o las membranas mucosas aparecen en conformidad con lo establecido en la información del ADN. Un síntoma de la enfermedad – las bandas visibles en el cuerpo humano.</a:t>
            </a:r>
          </a:p>
        </p:txBody>
      </p:sp>
    </p:spTree>
    <p:extLst>
      <p:ext uri="{BB962C8B-B14F-4D97-AF65-F5344CB8AC3E}">
        <p14:creationId xmlns:p14="http://schemas.microsoft.com/office/powerpoint/2010/main" val="64480932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solidFill>
                  <a:srgbClr val="FF0000"/>
                </a:solidFill>
              </a:rPr>
              <a:t>6. Allotriofagiya: se caracteriza por el consumo de sustancias no </a:t>
            </a:r>
            <a:r>
              <a:rPr lang="es-CO" dirty="0" smtClean="0">
                <a:solidFill>
                  <a:srgbClr val="FF0000"/>
                </a:solidFill>
              </a:rPr>
              <a:t>comestibles</a:t>
            </a:r>
            <a:endParaRPr lang="es-CO" dirty="0">
              <a:solidFill>
                <a:srgbClr val="FF0000"/>
              </a:solidFill>
            </a:endParaRPr>
          </a:p>
        </p:txBody>
      </p:sp>
      <p:sp>
        <p:nvSpPr>
          <p:cNvPr id="3" name="2 Marcador de contenido"/>
          <p:cNvSpPr>
            <a:spLocks noGrp="1"/>
          </p:cNvSpPr>
          <p:nvPr>
            <p:ph idx="1"/>
          </p:nvPr>
        </p:nvSpPr>
        <p:spPr>
          <a:xfrm>
            <a:off x="457200" y="1600200"/>
            <a:ext cx="5842992" cy="2548879"/>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fontAlgn="base"/>
            <a:r>
              <a:rPr lang="es-CO" dirty="0" smtClean="0"/>
              <a:t>Las </a:t>
            </a:r>
            <a:r>
              <a:rPr lang="es-CO" dirty="0"/>
              <a:t>personas que padecen la enfermedad de la cumbre, han sostenido la convicción de la necesidad de comer diferentes tipos de materiales no alimentarios, incluidos el papel, la suciedad, el pegamento y arcilla</a:t>
            </a:r>
            <a:r>
              <a:rPr lang="es-CO" dirty="0" smtClean="0"/>
              <a:t>. </a:t>
            </a:r>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570534"/>
            <a:ext cx="2231504" cy="252028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4581128"/>
            <a:ext cx="7632848" cy="156966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Los expertos en salud no han encontrado la causa real, no hay tratamiento médico para la enfermedad. Aunque la información que puede ser asociada con la deficiencia de minerales durante un tiempo bastante largo.</a:t>
            </a:r>
          </a:p>
        </p:txBody>
      </p:sp>
    </p:spTree>
    <p:extLst>
      <p:ext uri="{BB962C8B-B14F-4D97-AF65-F5344CB8AC3E}">
        <p14:creationId xmlns:p14="http://schemas.microsoft.com/office/powerpoint/2010/main" val="19255638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10146"/>
          </a:xfrm>
        </p:spPr>
        <p:txBody>
          <a:bodyPr>
            <a:noAutofit/>
          </a:bodyPr>
          <a:lstStyle/>
          <a:p>
            <a:r>
              <a:rPr lang="es-CO" sz="2800" dirty="0">
                <a:solidFill>
                  <a:srgbClr val="FF0000"/>
                </a:solidFill>
              </a:rPr>
              <a:t>5. Síndrome de Alicia en Wonderland: se caracteriza por una percepción distorsionada del tiempo, lugar y su propio </a:t>
            </a:r>
            <a:r>
              <a:rPr lang="es-CO" sz="2800" dirty="0" smtClean="0">
                <a:solidFill>
                  <a:srgbClr val="FF0000"/>
                </a:solidFill>
              </a:rPr>
              <a:t>cuerpo</a:t>
            </a:r>
            <a:endParaRPr lang="es-CO" sz="2800" dirty="0">
              <a:solidFill>
                <a:srgbClr val="FF0000"/>
              </a:solidFill>
            </a:endParaRPr>
          </a:p>
        </p:txBody>
      </p:sp>
      <p:sp>
        <p:nvSpPr>
          <p:cNvPr id="3" name="2 Marcador de contenido"/>
          <p:cNvSpPr>
            <a:spLocks noGrp="1"/>
          </p:cNvSpPr>
          <p:nvPr>
            <p:ph idx="1"/>
          </p:nvPr>
        </p:nvSpPr>
        <p:spPr>
          <a:xfrm>
            <a:off x="457200" y="1653381"/>
            <a:ext cx="6131024" cy="2135658"/>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fontAlgn="base"/>
            <a:r>
              <a:rPr lang="es-CO" dirty="0" smtClean="0"/>
              <a:t>El </a:t>
            </a:r>
            <a:r>
              <a:rPr lang="es-CO" dirty="0"/>
              <a:t>Síndrome de Alicia en el país de las maravillas (AIWS), o micropsia es una muy desorientada condición neurológica que afecta la percepción visual humana.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653380"/>
            <a:ext cx="2058913" cy="213565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5" y="4077072"/>
            <a:ext cx="8395616"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a:t>Las víctimas de esta enfermedad pueden ver a la gente, animales, partes de las personas y los objetos inanimados mucho menores de lo que realmente son. Por ejemplo, un coche con un tamaño normal pueden parecer un juguete pequeño, un perro favorito es del tamaño de un ratón.</a:t>
            </a:r>
          </a:p>
        </p:txBody>
      </p:sp>
    </p:spTree>
    <p:extLst>
      <p:ext uri="{BB962C8B-B14F-4D97-AF65-F5344CB8AC3E}">
        <p14:creationId xmlns:p14="http://schemas.microsoft.com/office/powerpoint/2010/main" val="828182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a:solidFill>
                  <a:srgbClr val="FF0000"/>
                </a:solidFill>
              </a:rPr>
              <a:t>4. Síndrome de la piel azul o akantokeratodermiya: los hombres </a:t>
            </a:r>
            <a:r>
              <a:rPr lang="es-CO" sz="3600" b="1" dirty="0" smtClean="0">
                <a:solidFill>
                  <a:srgbClr val="FF0000"/>
                </a:solidFill>
              </a:rPr>
              <a:t>azules</a:t>
            </a:r>
            <a:endParaRPr lang="es-CO" sz="3600" b="1" dirty="0">
              <a:solidFill>
                <a:srgbClr val="FF0000"/>
              </a:solidFill>
            </a:endParaRPr>
          </a:p>
        </p:txBody>
      </p:sp>
      <p:sp>
        <p:nvSpPr>
          <p:cNvPr id="3" name="2 Marcador de contenido"/>
          <p:cNvSpPr>
            <a:spLocks noGrp="1"/>
          </p:cNvSpPr>
          <p:nvPr>
            <p:ph idx="1"/>
          </p:nvPr>
        </p:nvSpPr>
        <p:spPr>
          <a:xfrm>
            <a:off x="467544" y="1821458"/>
            <a:ext cx="5842992" cy="2116831"/>
          </a:xfrm>
          <a:solidFill>
            <a:schemeClr val="accent3">
              <a:lumMod val="40000"/>
              <a:lumOff val="60000"/>
            </a:schemeClr>
          </a:solidFill>
          <a:scene3d>
            <a:camera prst="orthographicFront"/>
            <a:lightRig rig="threePt" dir="t"/>
          </a:scene3d>
          <a:sp3d>
            <a:bevelT w="165100" prst="coolSlant"/>
          </a:sp3d>
        </p:spPr>
        <p:txBody>
          <a:bodyPr>
            <a:normAutofit/>
          </a:bodyPr>
          <a:lstStyle/>
          <a:p>
            <a:pPr fontAlgn="base"/>
            <a:r>
              <a:rPr lang="es-CO" sz="2800" dirty="0" smtClean="0"/>
              <a:t>Durante </a:t>
            </a:r>
            <a:r>
              <a:rPr lang="es-CO" sz="2800" dirty="0"/>
              <a:t>la década de 1960 una gran familia de “gente azul” vivía en las colinas de Kentucky, cerca de Creek</a:t>
            </a:r>
            <a:r>
              <a:rPr lang="es-CO" sz="2800" dirty="0" smtClean="0"/>
              <a:t>.  Eran </a:t>
            </a:r>
            <a:r>
              <a:rPr lang="es-CO" sz="2800" dirty="0"/>
              <a:t>conocidos como Blue Fyugeyty.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786624"/>
            <a:ext cx="2090911" cy="21865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21088"/>
            <a:ext cx="8125023" cy="1938992"/>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400" dirty="0"/>
              <a:t>Muchos de ellos nunca han hecho nada grave y, a pesar de la presencia de piel azul, algunos de ellos sobreviven más de 80 años. Este rasgo se transmite de generación en generación. Las personas con este diagnóstico, tienen una ciruela o azul índigo, o la piel casi púrpura.</a:t>
            </a:r>
          </a:p>
        </p:txBody>
      </p:sp>
    </p:spTree>
    <p:extLst>
      <p:ext uri="{BB962C8B-B14F-4D97-AF65-F5344CB8AC3E}">
        <p14:creationId xmlns:p14="http://schemas.microsoft.com/office/powerpoint/2010/main" val="23526301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p:spPr>
        <p:txBody>
          <a:bodyPr>
            <a:noAutofit/>
          </a:bodyPr>
          <a:lstStyle/>
          <a:p>
            <a:r>
              <a:rPr lang="es-CO" sz="3200" b="1" dirty="0">
                <a:solidFill>
                  <a:srgbClr val="FF0000"/>
                </a:solidFill>
              </a:rPr>
              <a:t>3. El síndrome de hipertricosis o hombre lobo; se caracteriza por un crecimiento excesivo del vello </a:t>
            </a:r>
            <a:r>
              <a:rPr lang="es-CO" sz="3200" b="1" dirty="0" smtClean="0">
                <a:solidFill>
                  <a:srgbClr val="FF0000"/>
                </a:solidFill>
              </a:rPr>
              <a:t>corporal</a:t>
            </a:r>
            <a:endParaRPr lang="es-CO" sz="3200" b="1" dirty="0">
              <a:solidFill>
                <a:srgbClr val="FF0000"/>
              </a:solidFill>
            </a:endParaRPr>
          </a:p>
        </p:txBody>
      </p:sp>
      <p:sp>
        <p:nvSpPr>
          <p:cNvPr id="3" name="2 Marcador de contenido"/>
          <p:cNvSpPr>
            <a:spLocks noGrp="1"/>
          </p:cNvSpPr>
          <p:nvPr>
            <p:ph idx="1"/>
          </p:nvPr>
        </p:nvSpPr>
        <p:spPr>
          <a:xfrm>
            <a:off x="683568" y="2348880"/>
            <a:ext cx="5482952" cy="1728191"/>
          </a:xfrm>
          <a:solidFill>
            <a:schemeClr val="accent3">
              <a:lumMod val="40000"/>
              <a:lumOff val="60000"/>
            </a:schemeClr>
          </a:solidFill>
          <a:scene3d>
            <a:camera prst="orthographicFront"/>
            <a:lightRig rig="threePt" dir="t"/>
          </a:scene3d>
          <a:sp3d>
            <a:bevelT w="165100" prst="coolSlant"/>
          </a:sp3d>
        </p:spPr>
        <p:txBody>
          <a:bodyPr>
            <a:normAutofit/>
          </a:bodyPr>
          <a:lstStyle/>
          <a:p>
            <a:pPr fontAlgn="base"/>
            <a:r>
              <a:rPr lang="es-CO" sz="2800" dirty="0" smtClean="0"/>
              <a:t>En </a:t>
            </a:r>
            <a:r>
              <a:rPr lang="es-CO" sz="2800" dirty="0"/>
              <a:t>los niños pequeños que sufren de esta enfermedad crecen con el pelo largo y oscuro en su rostro. </a:t>
            </a:r>
          </a:p>
        </p:txBody>
      </p:sp>
      <p:sp>
        <p:nvSpPr>
          <p:cNvPr id="4" name="3 Rectángulo"/>
          <p:cNvSpPr/>
          <p:nvPr/>
        </p:nvSpPr>
        <p:spPr>
          <a:xfrm>
            <a:off x="503807" y="4725144"/>
            <a:ext cx="8162824" cy="1877437"/>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400" dirty="0"/>
              <a:t>La enfermedad se llama síndrome de Wolf-, porque las personas tienen excesivo cabello y se parecen a “hombres lobos”, sólo que sin los dientes afilados y garras. El Síndrome puede abarcar distintas partes del cuerpo y se manifiesta en diversos grados.</a:t>
            </a:r>
          </a:p>
          <a:p>
            <a:endParaRPr lang="es-CO" sz="2000"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684695"/>
            <a:ext cx="2609850" cy="2759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2512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9934"/>
            <a:ext cx="4402832" cy="4525963"/>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r>
              <a:rPr lang="es-CO" dirty="0"/>
              <a:t>Hipertricosis </a:t>
            </a:r>
          </a:p>
          <a:p>
            <a:r>
              <a:rPr lang="es-CO" dirty="0"/>
              <a:t>La hipertricosis, o síndrome del hombre lobo, es una enfermedad muy poco frecuente, que es destacada por la existencia de un exceso de cabello. Las personas que la padecen están cubiertas completamente, a excepción de las palmas de las manos y de los pies, por un vello largo, que puede llegar hasta los 25 centímetros. Sólo se han documentado 50 casos</a:t>
            </a:r>
            <a:r>
              <a:rPr lang="es-CO" dirty="0" smtClean="0"/>
              <a:t>.</a:t>
            </a:r>
            <a:endParaRPr lang="es-CO"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8079" y="332656"/>
            <a:ext cx="3816424"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5229200"/>
            <a:ext cx="8352928" cy="1477328"/>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400" dirty="0"/>
              <a:t>Se piensa que es una mutación que sigue una herencia ligada al cromosomas X. La mayoría es de herencia familiar y, muy raramente, la mutación se da de forma espontánea.</a:t>
            </a:r>
          </a:p>
          <a:p>
            <a:endParaRPr lang="es-CO" dirty="0"/>
          </a:p>
        </p:txBody>
      </p:sp>
    </p:spTree>
    <p:extLst>
      <p:ext uri="{BB962C8B-B14F-4D97-AF65-F5344CB8AC3E}">
        <p14:creationId xmlns:p14="http://schemas.microsoft.com/office/powerpoint/2010/main" val="2590550383"/>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solidFill>
                  <a:srgbClr val="FF0000"/>
                </a:solidFill>
              </a:rPr>
              <a:t>2. Elefantiasis: cuerpo extremadamente </a:t>
            </a:r>
            <a:r>
              <a:rPr lang="es-CO" b="1" dirty="0" smtClean="0">
                <a:solidFill>
                  <a:srgbClr val="FF0000"/>
                </a:solidFill>
              </a:rPr>
              <a:t>ampliada</a:t>
            </a:r>
            <a:endParaRPr lang="es-CO" b="1" dirty="0">
              <a:solidFill>
                <a:srgbClr val="FF0000"/>
              </a:solidFill>
            </a:endParaRPr>
          </a:p>
        </p:txBody>
      </p:sp>
      <p:sp>
        <p:nvSpPr>
          <p:cNvPr id="3" name="2 Marcador de contenido"/>
          <p:cNvSpPr>
            <a:spLocks noGrp="1"/>
          </p:cNvSpPr>
          <p:nvPr>
            <p:ph idx="1"/>
          </p:nvPr>
        </p:nvSpPr>
        <p:spPr>
          <a:xfrm>
            <a:off x="395536" y="1772816"/>
            <a:ext cx="5698976" cy="2548880"/>
          </a:xfrm>
          <a:solidFill>
            <a:schemeClr val="accent3">
              <a:lumMod val="40000"/>
              <a:lumOff val="60000"/>
            </a:schemeClr>
          </a:solidFill>
          <a:scene3d>
            <a:camera prst="orthographicFront"/>
            <a:lightRig rig="threePt" dir="t"/>
          </a:scene3d>
          <a:sp3d>
            <a:bevelT w="165100" prst="coolSlant"/>
          </a:sp3d>
        </p:spPr>
        <p:txBody>
          <a:bodyPr>
            <a:normAutofit fontScale="85000" lnSpcReduction="10000"/>
          </a:bodyPr>
          <a:lstStyle/>
          <a:p>
            <a:pPr fontAlgn="base"/>
            <a:r>
              <a:rPr lang="es-CO" dirty="0" smtClean="0"/>
              <a:t>Los </a:t>
            </a:r>
            <a:r>
              <a:rPr lang="es-CO" dirty="0"/>
              <a:t>investigadores encontraron que las larvas de los gusanos parásitos de la familia Filarioidea, causan </a:t>
            </a:r>
            <a:r>
              <a:rPr lang="es-CO" u="sng" dirty="0" smtClean="0"/>
              <a:t>la </a:t>
            </a:r>
            <a:r>
              <a:rPr lang="es-CO" u="sng" dirty="0" smtClean="0"/>
              <a:t> elefantiasis</a:t>
            </a:r>
            <a:r>
              <a:rPr lang="es-CO" dirty="0"/>
              <a:t> </a:t>
            </a:r>
            <a:r>
              <a:rPr lang="es-CO" dirty="0" smtClean="0"/>
              <a:t>en </a:t>
            </a:r>
            <a:r>
              <a:rPr lang="es-CO" dirty="0"/>
              <a:t>humanos, </a:t>
            </a:r>
            <a:r>
              <a:rPr lang="es-CO" dirty="0" smtClean="0"/>
              <a:t>se adquiere por el</a:t>
            </a:r>
            <a:r>
              <a:rPr lang="es-CO" dirty="0" smtClean="0"/>
              <a:t> consumo de carne </a:t>
            </a:r>
            <a:r>
              <a:rPr lang="es-CO" dirty="0"/>
              <a:t>de </a:t>
            </a:r>
            <a:r>
              <a:rPr lang="es-CO" dirty="0" smtClean="0"/>
              <a:t>venado, y por la picadura de mosquitos. </a:t>
            </a:r>
            <a:r>
              <a:rPr lang="es-CO" dirty="0"/>
              <a:t> </a:t>
            </a:r>
          </a:p>
        </p:txBody>
      </p:sp>
      <p:pic>
        <p:nvPicPr>
          <p:cNvPr id="5122" name="Picture 2" descr="http://universitam.com/academicos/wp-content/uploads/2010/09/elephantiasis-236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6976" y="1772816"/>
            <a:ext cx="2247900" cy="2592288"/>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2" y="4545338"/>
            <a:ext cx="8055324" cy="1938992"/>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400" dirty="0"/>
              <a:t>Ahora los científicos pueden aprender cómo prevenir la propagación del parásito. Si el intento de detener la propagación de este gusano en el cuerpo del reno es un éxito, los científicos podrán obtener información que puede ser utilizada para la prevención de la elefantiasis en humanos</a:t>
            </a:r>
            <a:r>
              <a:rPr lang="es-CO" sz="2400" dirty="0" smtClean="0"/>
              <a:t>.</a:t>
            </a:r>
            <a:endParaRPr lang="es-CO" sz="2400" dirty="0"/>
          </a:p>
        </p:txBody>
      </p:sp>
    </p:spTree>
    <p:extLst>
      <p:ext uri="{BB962C8B-B14F-4D97-AF65-F5344CB8AC3E}">
        <p14:creationId xmlns:p14="http://schemas.microsoft.com/office/powerpoint/2010/main" val="200000701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solidFill>
                  <a:srgbClr val="FF0000"/>
                </a:solidFill>
              </a:rPr>
              <a:t>1. Progeria, síndrome de Hutchinson – Gilford: los niños son nonagenarios</a:t>
            </a:r>
            <a:endParaRPr lang="es-CO" dirty="0">
              <a:solidFill>
                <a:srgbClr val="FF0000"/>
              </a:solidFill>
            </a:endParaRPr>
          </a:p>
        </p:txBody>
      </p:sp>
      <p:sp>
        <p:nvSpPr>
          <p:cNvPr id="3" name="2 Marcador de contenido"/>
          <p:cNvSpPr>
            <a:spLocks noGrp="1"/>
          </p:cNvSpPr>
          <p:nvPr>
            <p:ph idx="1"/>
          </p:nvPr>
        </p:nvSpPr>
        <p:spPr>
          <a:xfrm>
            <a:off x="457200" y="1600201"/>
            <a:ext cx="5698976" cy="3491706"/>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fontAlgn="base"/>
            <a:r>
              <a:rPr lang="es-CO" dirty="0" smtClean="0"/>
              <a:t>La </a:t>
            </a:r>
            <a:r>
              <a:rPr lang="es-CO" dirty="0"/>
              <a:t>progeria es causado por un defecto pequeño en el código genético del niño. Esta enfermedad es casi inevitable y los efectos adversos. </a:t>
            </a:r>
            <a:r>
              <a:rPr lang="es-CO" u="sng" dirty="0"/>
              <a:t>La mayoría de los niños nacidos con la enfermedad mueren en 13 años</a:t>
            </a:r>
            <a:r>
              <a:rPr lang="es-CO" dirty="0" smtClean="0"/>
              <a:t>. Debido </a:t>
            </a:r>
            <a:r>
              <a:rPr lang="es-CO" dirty="0"/>
              <a:t>a que su cuerpo padece envejecimiento acelerado, los signos físicos de los  adultos se desarrollan muy rápidamente. </a:t>
            </a:r>
          </a:p>
        </p:txBody>
      </p:sp>
      <p:pic>
        <p:nvPicPr>
          <p:cNvPr id="6146" name="Picture 2" descr="http://www.eurolab.ua/img/userfiles/progere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628801"/>
            <a:ext cx="2743200" cy="346310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5301208"/>
            <a:ext cx="8280920" cy="1569660"/>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400" dirty="0"/>
              <a:t>Llegan a la calvicie prematura, se diluyen los huesos, se desarrolla la artritis y las enfermedades del corazón. La Progeria es extremadamente raro, en 48 personas en el mundo. Pero hay una familia en la que cinco niños tienen este diagnóstico.</a:t>
            </a:r>
          </a:p>
        </p:txBody>
      </p:sp>
    </p:spTree>
    <p:extLst>
      <p:ext uri="{BB962C8B-B14F-4D97-AF65-F5344CB8AC3E}">
        <p14:creationId xmlns:p14="http://schemas.microsoft.com/office/powerpoint/2010/main" val="61356000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p:spPr>
        <p:txBody>
          <a:bodyPr>
            <a:normAutofit fontScale="90000"/>
          </a:bodyPr>
          <a:lstStyle/>
          <a:p>
            <a:r>
              <a:rPr lang="es-CO" b="1" dirty="0">
                <a:solidFill>
                  <a:srgbClr val="FF0000"/>
                </a:solidFill>
              </a:rPr>
              <a:t>1.230 millones de personas están en riesgo de padecer elefantiasis en el mundo </a:t>
            </a:r>
          </a:p>
        </p:txBody>
      </p:sp>
      <p:sp>
        <p:nvSpPr>
          <p:cNvPr id="3" name="2 Marcador de contenido"/>
          <p:cNvSpPr>
            <a:spLocks noGrp="1"/>
          </p:cNvSpPr>
          <p:nvPr>
            <p:ph idx="1"/>
          </p:nvPr>
        </p:nvSpPr>
        <p:spPr>
          <a:xfrm>
            <a:off x="375314" y="2091520"/>
            <a:ext cx="4916766" cy="3076736"/>
          </a:xfrm>
          <a:solidFill>
            <a:schemeClr val="bg2">
              <a:lumMod val="75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sz="2400" dirty="0" smtClean="0"/>
              <a:t>Como vimos al principio del tema, toda clase de enfermedades son causadas por el pecado, la desobediencia a los mandamientos de Dios.</a:t>
            </a:r>
          </a:p>
          <a:p>
            <a:pPr marL="0" indent="0" algn="ctr">
              <a:buNone/>
            </a:pPr>
            <a:r>
              <a:rPr lang="es-CO" sz="2400" dirty="0" smtClean="0"/>
              <a:t> Pero hay una esperanza,  aunque estemos enfermos, si le entregamos a Cristo nuestra vida, y morimos enfermos, Él nos resucitará completamente sanos en el día de su regreso, para vivir sanos con Él por la eternidad. Amen. </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132855"/>
            <a:ext cx="2736304" cy="303539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5373216"/>
            <a:ext cx="8280920" cy="1384995"/>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800" dirty="0"/>
              <a:t>Así que no te desesperes, confía en Cristo ahora, </a:t>
            </a:r>
            <a:r>
              <a:rPr lang="es-CO" sz="2800" dirty="0" smtClean="0"/>
              <a:t>entrégale </a:t>
            </a:r>
            <a:r>
              <a:rPr lang="es-CO" sz="2800" dirty="0"/>
              <a:t>a Él tu vida, y vivirás feliz </a:t>
            </a:r>
            <a:r>
              <a:rPr lang="es-CO" sz="2800" dirty="0" smtClean="0"/>
              <a:t>con </a:t>
            </a:r>
            <a:r>
              <a:rPr lang="es-CO" sz="2800" dirty="0"/>
              <a:t>Cristo por la eternidad.</a:t>
            </a:r>
          </a:p>
        </p:txBody>
      </p:sp>
    </p:spTree>
    <p:extLst>
      <p:ext uri="{BB962C8B-B14F-4D97-AF65-F5344CB8AC3E}">
        <p14:creationId xmlns:p14="http://schemas.microsoft.com/office/powerpoint/2010/main" val="285514975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Textos bíblicos que lo confirman:</a:t>
            </a:r>
            <a:endParaRPr lang="es-CO" b="1" dirty="0"/>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prst="slope"/>
          </a:sp3d>
        </p:spPr>
        <p:txBody>
          <a:bodyPr>
            <a:normAutofit fontScale="92500" lnSpcReduction="10000"/>
          </a:bodyPr>
          <a:lstStyle/>
          <a:p>
            <a:pPr marL="0" indent="0">
              <a:buNone/>
            </a:pPr>
            <a:r>
              <a:rPr lang="es-CO" sz="2800" b="1" dirty="0" smtClean="0">
                <a:solidFill>
                  <a:srgbClr val="FF0000"/>
                </a:solidFill>
              </a:rPr>
              <a:t>1 Corintios.15:51,52</a:t>
            </a:r>
            <a:r>
              <a:rPr lang="es-CO" sz="2800" dirty="0" smtClean="0"/>
              <a:t>. «</a:t>
            </a:r>
            <a:r>
              <a:rPr lang="es-CO" sz="2800" dirty="0" smtClean="0">
                <a:latin typeface="Agency FB" pitchFamily="34" charset="0"/>
              </a:rPr>
              <a:t>He aquí, os digo un misterio: No todos dormiremos; pero todos seremos </a:t>
            </a:r>
            <a:r>
              <a:rPr lang="es-CO" sz="2800" b="1" u="sng" dirty="0" smtClean="0">
                <a:latin typeface="Agency FB" pitchFamily="34" charset="0"/>
              </a:rPr>
              <a:t>transformados</a:t>
            </a:r>
            <a:r>
              <a:rPr lang="es-CO" sz="2800" dirty="0" smtClean="0">
                <a:latin typeface="Agency FB" pitchFamily="34" charset="0"/>
              </a:rPr>
              <a:t>, 52 en un momento, en un abrir y cerrar de ojos, a la final trompeta; porque se tocará la trompeta, y los muertos serán resucitados incorruptibles, y nosotros seremos </a:t>
            </a:r>
            <a:r>
              <a:rPr lang="es-CO" sz="2800" b="1" u="sng" dirty="0" smtClean="0">
                <a:latin typeface="Agency FB" pitchFamily="34" charset="0"/>
              </a:rPr>
              <a:t>transformados</a:t>
            </a:r>
            <a:r>
              <a:rPr lang="es-CO" sz="2800" dirty="0" smtClean="0"/>
              <a:t>».</a:t>
            </a:r>
          </a:p>
          <a:p>
            <a:pPr marL="400050" lvl="1" indent="0">
              <a:buNone/>
            </a:pPr>
            <a:r>
              <a:rPr lang="es-CO" sz="2400" b="1" dirty="0" smtClean="0">
                <a:solidFill>
                  <a:srgbClr val="FF0000"/>
                </a:solidFill>
              </a:rPr>
              <a:t>Malaquías 4:2</a:t>
            </a:r>
            <a:r>
              <a:rPr lang="es-CO" sz="2400" dirty="0" smtClean="0"/>
              <a:t>. «</a:t>
            </a:r>
            <a:r>
              <a:rPr lang="es-CO" sz="2400" dirty="0" smtClean="0">
                <a:latin typeface="Agency FB" pitchFamily="34" charset="0"/>
              </a:rPr>
              <a:t>Pero </a:t>
            </a:r>
            <a:r>
              <a:rPr lang="es-CO" sz="2400" dirty="0">
                <a:latin typeface="Agency FB" pitchFamily="34" charset="0"/>
              </a:rPr>
              <a:t>para vosotros, los que teméis mi nombre, nacerá el Sol de justicia, y en sus alas traerá </a:t>
            </a:r>
            <a:r>
              <a:rPr lang="es-CO" sz="2400" b="1" u="sng" dirty="0">
                <a:latin typeface="Agency FB" pitchFamily="34" charset="0"/>
              </a:rPr>
              <a:t>sanidad</a:t>
            </a:r>
            <a:r>
              <a:rPr lang="es-CO" sz="2400" dirty="0">
                <a:latin typeface="Agency FB" pitchFamily="34" charset="0"/>
              </a:rPr>
              <a:t>. Vosotros saldréis y saltaréis como terneros de </a:t>
            </a:r>
            <a:r>
              <a:rPr lang="es-CO" sz="2400" dirty="0" smtClean="0">
                <a:latin typeface="Agency FB" pitchFamily="34" charset="0"/>
              </a:rPr>
              <a:t>engorde</a:t>
            </a:r>
            <a:r>
              <a:rPr lang="es-CO" sz="2400" dirty="0" smtClean="0"/>
              <a:t>»</a:t>
            </a:r>
          </a:p>
          <a:p>
            <a:pPr marL="400050" lvl="1" indent="0">
              <a:buNone/>
            </a:pPr>
            <a:r>
              <a:rPr lang="es-CO" sz="2400" b="1" dirty="0" smtClean="0">
                <a:solidFill>
                  <a:srgbClr val="FF0000"/>
                </a:solidFill>
              </a:rPr>
              <a:t>Apocalipsis 21: </a:t>
            </a:r>
            <a:r>
              <a:rPr lang="es-CO" sz="2400" b="1" dirty="0">
                <a:solidFill>
                  <a:srgbClr val="FF0000"/>
                </a:solidFill>
              </a:rPr>
              <a:t>4</a:t>
            </a:r>
            <a:r>
              <a:rPr lang="es-CO" sz="2400" dirty="0"/>
              <a:t>. </a:t>
            </a:r>
            <a:r>
              <a:rPr lang="es-CO" sz="2400" dirty="0" smtClean="0"/>
              <a:t>«</a:t>
            </a:r>
            <a:r>
              <a:rPr lang="es-CO" sz="2400" dirty="0" smtClean="0">
                <a:latin typeface="Agency FB" pitchFamily="34" charset="0"/>
              </a:rPr>
              <a:t>Y </a:t>
            </a:r>
            <a:r>
              <a:rPr lang="es-CO" sz="2400" dirty="0">
                <a:latin typeface="Agency FB" pitchFamily="34" charset="0"/>
              </a:rPr>
              <a:t>Dios enjugará toda lágrima de los ojos de ellos</a:t>
            </a:r>
            <a:r>
              <a:rPr lang="es-CO" sz="2400" b="1" u="sng" dirty="0">
                <a:latin typeface="Agency FB" pitchFamily="34" charset="0"/>
              </a:rPr>
              <a:t>. No habrá más muerte, ni habrá más llanto, ni clamor, ni dolor; porque las primeras cosas ya </a:t>
            </a:r>
            <a:r>
              <a:rPr lang="es-CO" sz="2400" b="1" u="sng" dirty="0" smtClean="0">
                <a:latin typeface="Agency FB" pitchFamily="34" charset="0"/>
              </a:rPr>
              <a:t>pasaron</a:t>
            </a:r>
            <a:r>
              <a:rPr lang="es-CO" sz="2400" b="1" u="sng" dirty="0" smtClean="0"/>
              <a:t>».</a:t>
            </a:r>
          </a:p>
          <a:p>
            <a:pPr marL="400050" lvl="1" indent="0">
              <a:buNone/>
            </a:pPr>
            <a:r>
              <a:rPr lang="es-CO" sz="2400" dirty="0" smtClean="0"/>
              <a:t>Nota: Vale la pena que confíes en Cristo, entrégate a Él así como estas, y Él te transformará INTEGRALMENTE, o sea, tanto espiritual como físicamente. Amen.  </a:t>
            </a:r>
            <a:endParaRPr lang="es-CO" sz="2400" dirty="0"/>
          </a:p>
        </p:txBody>
      </p:sp>
    </p:spTree>
    <p:extLst>
      <p:ext uri="{BB962C8B-B14F-4D97-AF65-F5344CB8AC3E}">
        <p14:creationId xmlns:p14="http://schemas.microsoft.com/office/powerpoint/2010/main" val="282383433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TotalTime>
  <Words>1830</Words>
  <Application>Microsoft Office PowerPoint</Application>
  <PresentationFormat>Presentación en pantalla (4:3)</PresentationFormat>
  <Paragraphs>71</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LAS DIE ENFERMEDADES  MÁS ATERRADORAS DEL MUNDO</vt:lpstr>
      <vt:lpstr>introducción</vt:lpstr>
      <vt:lpstr>Presentación de PowerPoint</vt:lpstr>
      <vt:lpstr>Presentación de PowerPoint</vt:lpstr>
      <vt:lpstr>Presentación de PowerPoint</vt:lpstr>
      <vt:lpstr>¿Cuál es la causa de las enfermedades?</vt:lpstr>
      <vt:lpstr>Una transgresión continua de las leyes naturales es una transgresión continua de la ley de Dios. </vt:lpstr>
      <vt:lpstr>Al no observar las leyes de la salud, la consecuencia inevitable es la enfermedad</vt:lpstr>
      <vt:lpstr>LAS DIE ENFERMEDADES  MÁS ATERRADORAS DEL MUNDO</vt:lpstr>
      <vt:lpstr>9. La enfermedad que causa quemaduras por sol, como a los vampiros.</vt:lpstr>
      <vt:lpstr>8. La frustración Salto francés: la reflexión agravada</vt:lpstr>
      <vt:lpstr>7. Líneas Blaschke: caracteriza por sus rayas extrañas en todo el cuerpo</vt:lpstr>
      <vt:lpstr>6. Allotriofagiya: se caracteriza por el consumo de sustancias no comestibles</vt:lpstr>
      <vt:lpstr>5. Síndrome de Alicia en Wonderland: se caracteriza por una percepción distorsionada del tiempo, lugar y su propio cuerpo</vt:lpstr>
      <vt:lpstr>4. Síndrome de la piel azul o akantokeratodermiya: los hombres azules</vt:lpstr>
      <vt:lpstr>3. El síndrome de hipertricosis o hombre lobo; se caracteriza por un crecimiento excesivo del vello corporal</vt:lpstr>
      <vt:lpstr>Presentación de PowerPoint</vt:lpstr>
      <vt:lpstr>2. Elefantiasis: cuerpo extremadamente ampliada</vt:lpstr>
      <vt:lpstr>1. Progeria, síndrome de Hutchinson – Gilford: los niños son nonagenarios</vt:lpstr>
      <vt:lpstr>1.230 millones de personas están en riesgo de padecer elefantiasis en el mundo </vt:lpstr>
      <vt:lpstr>Textos bíblicos que lo confirman: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DIEZ ENFERMEDADES MÁS ATERRADORAS DEL MUNDO</dc:title>
  <dc:creator>FAMILIA FIERRO CH</dc:creator>
  <cp:lastModifiedBy>HUMBERTO</cp:lastModifiedBy>
  <cp:revision>68</cp:revision>
  <dcterms:created xsi:type="dcterms:W3CDTF">2013-10-11T02:37:25Z</dcterms:created>
  <dcterms:modified xsi:type="dcterms:W3CDTF">2016-02-12T22:10:23Z</dcterms:modified>
</cp:coreProperties>
</file>